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55" r:id="rId2"/>
    <p:sldMasterId id="2147483657" r:id="rId3"/>
  </p:sldMasterIdLst>
  <p:notesMasterIdLst>
    <p:notesMasterId r:id="rId19"/>
  </p:notesMasterIdLst>
  <p:handoutMasterIdLst>
    <p:handoutMasterId r:id="rId20"/>
  </p:handoutMasterIdLst>
  <p:sldIdLst>
    <p:sldId id="257" r:id="rId4"/>
    <p:sldId id="428" r:id="rId5"/>
    <p:sldId id="426" r:id="rId6"/>
    <p:sldId id="424" r:id="rId7"/>
    <p:sldId id="423" r:id="rId8"/>
    <p:sldId id="370" r:id="rId9"/>
    <p:sldId id="371" r:id="rId10"/>
    <p:sldId id="422" r:id="rId11"/>
    <p:sldId id="430" r:id="rId12"/>
    <p:sldId id="413" r:id="rId13"/>
    <p:sldId id="385" r:id="rId14"/>
    <p:sldId id="386" r:id="rId15"/>
    <p:sldId id="391" r:id="rId16"/>
    <p:sldId id="388" r:id="rId17"/>
    <p:sldId id="258" r:id="rId18"/>
  </p:sldIdLst>
  <p:sldSz cx="9144000" cy="5143500" type="screen16x9"/>
  <p:notesSz cx="7104063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4C72"/>
    <a:srgbClr val="33CCCC"/>
    <a:srgbClr val="8AE4E2"/>
    <a:srgbClr val="94E6E4"/>
    <a:srgbClr val="AEC2CE"/>
    <a:srgbClr val="00FFCC"/>
    <a:srgbClr val="2FE3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67"/>
    <p:restoredTop sz="83438" autoAdjust="0"/>
  </p:normalViewPr>
  <p:slideViewPr>
    <p:cSldViewPr showGuides="1">
      <p:cViewPr varScale="1">
        <p:scale>
          <a:sx n="80" d="100"/>
          <a:sy n="80" d="100"/>
        </p:scale>
        <p:origin x="184" y="1432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3206" y="-77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F838B46C-F65B-4F68-B28C-425D3F81F3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9202" cy="512305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6706A50-859F-4967-A89F-06B281828E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204" y="2"/>
            <a:ext cx="3079202" cy="512305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BDA85FDF-3465-481A-B7CF-DE2D1784F014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66C3F0E-F257-4E25-83BE-D234255681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2310"/>
            <a:ext cx="3079202" cy="512305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B825D6D-57F7-4DCC-BE20-840A66661E8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204" y="9722310"/>
            <a:ext cx="3079202" cy="512305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463D2CC1-B6BD-4724-809B-401CF0937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138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3994" y="0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E592BD50-A53A-42AF-BAAC-943B9F81B8E1}" type="datetimeFigureOut">
              <a:rPr lang="ru-RU" smtClean="0"/>
              <a:t>06.11.2025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214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407" y="4861443"/>
            <a:ext cx="5683250" cy="4605576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721106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3994" y="9721106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F290F93F-85EC-4545-86AB-96C0DCB7333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132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710406" y="5043066"/>
            <a:ext cx="5683250" cy="34151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936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48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7958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2338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1999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947958">
              <a:buFont typeface="Arial" panose="020B0604020202020204" pitchFamily="34" charset="0"/>
              <a:buNone/>
              <a:tabLst>
                <a:tab pos="473979" algn="l"/>
              </a:tabLst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6806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405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978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i="0" baseline="0" dirty="0">
              <a:solidFill>
                <a:srgbClr val="333333"/>
              </a:solidFill>
              <a:effectLst/>
              <a:latin typeface="YS Tex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669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037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669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669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29"/>
              </a:spcAft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5556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48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48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F93F-85EC-4545-86AB-96C0DCB73333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257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+Элем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51520" y="771550"/>
            <a:ext cx="8568952" cy="40324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>
            <a:off x="1331640" y="546667"/>
            <a:ext cx="7488832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255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1331640" y="546667"/>
            <a:ext cx="7488832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231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720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55576" y="51470"/>
            <a:ext cx="8280920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4" descr="C:\Users\Admin\Desktop\изображения для правки\лого статком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-403992"/>
            <a:ext cx="1622033" cy="151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93" y="3363838"/>
            <a:ext cx="1436145" cy="143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2485933" y="1794729"/>
            <a:ext cx="41764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602057" y="285978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www.</a:t>
            </a:r>
            <a:r>
              <a:rPr lang="de-DE" sz="1400" b="1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new.cisstat.org</a:t>
            </a:r>
            <a:endParaRPr lang="ru-RU" sz="1400" b="1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16416" y="4731990"/>
            <a:ext cx="72008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239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1 </a:t>
            </a:r>
          </a:p>
        </p:txBody>
      </p:sp>
    </p:spTree>
    <p:extLst>
      <p:ext uri="{BB962C8B-B14F-4D97-AF65-F5344CB8AC3E}">
        <p14:creationId xmlns:p14="http://schemas.microsoft.com/office/powerpoint/2010/main" val="2408362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theme" Target="../theme/theme3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546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pic>
        <p:nvPicPr>
          <p:cNvPr id="7" name="Picture 4" descr="C:\Users\Admin\Desktop\изображения для правки\лого статкома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403992"/>
            <a:ext cx="1622033" cy="151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dmin\Desktop\изображения для правки\лого снг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446344"/>
            <a:ext cx="1712626" cy="160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1"/>
          <p:cNvSpPr txBox="1">
            <a:spLocks/>
          </p:cNvSpPr>
          <p:nvPr userDrawn="1"/>
        </p:nvSpPr>
        <p:spPr>
          <a:xfrm>
            <a:off x="8460432" y="4803998"/>
            <a:ext cx="509228" cy="237109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0A12213-85E6-4BB1-B04B-48C29C108851}" type="slidenum">
              <a:rPr lang="ru-RU" sz="100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ru-RU" sz="1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Текст 2"/>
          <p:cNvSpPr>
            <a:spLocks noGrp="1"/>
          </p:cNvSpPr>
          <p:nvPr>
            <p:ph type="body" idx="1"/>
          </p:nvPr>
        </p:nvSpPr>
        <p:spPr>
          <a:xfrm>
            <a:off x="251520" y="771550"/>
            <a:ext cx="8579296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0634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8" r:id="rId3"/>
    <p:sldLayoutId id="2147483650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i="0" kern="1200" baseline="0">
          <a:solidFill>
            <a:schemeClr val="tx2">
              <a:lumMod val="7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\Desktop\изображения для правки\Карта 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37" y="671601"/>
            <a:ext cx="7780323" cy="437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1520" y="4443959"/>
            <a:ext cx="8640960" cy="597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ru-RU">
                <a:ea typeface="Yu Gothic UI Semilight" panose="020B0400000000000000" pitchFamily="34" charset="-128"/>
                <a:cs typeface="Arial" panose="020B0604020202020204" pitchFamily="34" charset="0"/>
              </a:rPr>
              <a:t>1 </a:t>
            </a:r>
            <a:endParaRPr lang="ru-RU" dirty="0"/>
          </a:p>
        </p:txBody>
      </p:sp>
      <p:pic>
        <p:nvPicPr>
          <p:cNvPr id="7" name="Picture 3" descr="C:\Users\Admin\Desktop\изображения для правки\лого снг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446344"/>
            <a:ext cx="1712626" cy="160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\Desktop\изображения для правки\лого статкома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-403992"/>
            <a:ext cx="1622033" cy="151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11560" y="123475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baseline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Межгосударственный статистический комитет</a:t>
            </a:r>
            <a:r>
              <a:rPr lang="en-US" sz="1200" b="1" baseline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baseline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Содружества Независимых Государств</a:t>
            </a:r>
            <a:br>
              <a:rPr lang="ru-RU" sz="1200" b="1" baseline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b="1" baseline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(Статкомитет СНГ)</a:t>
            </a:r>
            <a:endParaRPr lang="ru-RU" sz="1200" baseline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Admin\Desktop\изображения для правки\эмблема финал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291" y="1824600"/>
            <a:ext cx="2664298" cy="257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79812" y="3435846"/>
            <a:ext cx="3384376" cy="504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ru-RU" dirty="0"/>
              <a:t>И.О. Фамилия</a:t>
            </a:r>
          </a:p>
          <a:p>
            <a:pPr lvl="4"/>
            <a:r>
              <a:rPr lang="ru-RU" dirty="0"/>
              <a:t>должность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949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Название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360411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000" b="1" i="0" kern="1200" baseline="0">
          <a:solidFill>
            <a:schemeClr val="tx2">
              <a:lumMod val="7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0"/>
        </a:spcBef>
        <a:buFont typeface="Arial" panose="020B0604020202020204" pitchFamily="34" charset="0"/>
        <a:buNone/>
        <a:defRPr sz="1600" b="1" i="1" kern="1200" baseline="0">
          <a:solidFill>
            <a:schemeClr val="tx2">
              <a:lumMod val="75000"/>
            </a:schemeClr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85933" y="1794729"/>
            <a:ext cx="41764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</a:p>
          <a:p>
            <a:endParaRPr lang="ru-RU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93" y="3363838"/>
            <a:ext cx="1436145" cy="143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02057" y="285978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www.</a:t>
            </a:r>
            <a:r>
              <a:rPr lang="de-DE" sz="1400" b="1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new.cisstat.org</a:t>
            </a:r>
            <a:endParaRPr lang="ru-RU" sz="1400" b="1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10" name="Picture 3" descr="C:\Users\Admin\Desktop\изображения для правки\лого снг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446344"/>
            <a:ext cx="1712626" cy="160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Admin\Desktop\изображения для правки\лого статкома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-403992"/>
            <a:ext cx="1622033" cy="151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4059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7544" y="177966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Метаданные дата-хаба Статкомитета СНГ:</a:t>
            </a:r>
            <a:br>
              <a:rPr lang="ru-RU" dirty="0"/>
            </a:br>
            <a:r>
              <a:rPr lang="ru-RU" dirty="0"/>
              <a:t>от несовместимого к сопоставимому</a:t>
            </a:r>
            <a:br>
              <a:rPr lang="ru-RU" dirty="0"/>
            </a:br>
            <a:endParaRPr lang="ru-RU" sz="30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Yu Gothic UI Semilight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59632" y="3507854"/>
            <a:ext cx="6840760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1600" b="1" i="1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И.А. </a:t>
            </a:r>
            <a:r>
              <a:rPr lang="ru-RU" sz="1400" b="1" i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Мазайская</a:t>
            </a:r>
            <a:r>
              <a:rPr lang="ru-RU" sz="14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,</a:t>
            </a:r>
          </a:p>
          <a:p>
            <a:pPr>
              <a:spcBef>
                <a:spcPts val="0"/>
              </a:spcBef>
            </a:pPr>
            <a:r>
              <a:rPr lang="ru-RU" sz="12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Заместитель Председателя Статкомитета СНГ</a:t>
            </a:r>
          </a:p>
          <a:p>
            <a:pPr>
              <a:spcBef>
                <a:spcPts val="0"/>
              </a:spcBef>
            </a:pPr>
            <a:endParaRPr lang="ru-RU" sz="1200" b="1" dirty="0">
              <a:solidFill>
                <a:srgbClr val="FF0000"/>
              </a:solidFill>
              <a:latin typeface="Arial" panose="020B0604020202020204" pitchFamily="34" charset="0"/>
              <a:ea typeface="Yu Gothic UI Semilight" panose="020B0400000000000000" pitchFamily="34" charset="-128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ru-RU" sz="12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Yu Gothic UI Semilight" panose="020B0400000000000000" pitchFamily="34" charset="-128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Международный форум</a:t>
            </a:r>
          </a:p>
          <a:p>
            <a:pPr>
              <a:spcBef>
                <a:spcPts val="0"/>
              </a:spcBef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Цифровая трансформация национальных статистических систем </a:t>
            </a:r>
          </a:p>
          <a:p>
            <a:pPr>
              <a:spcBef>
                <a:spcPts val="0"/>
              </a:spcBef>
            </a:pPr>
            <a:r>
              <a:rPr lang="ru-RU" sz="1100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06-07 </a:t>
            </a:r>
            <a:r>
              <a:rPr lang="ru-RU" sz="11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ноября 2025 г.</a:t>
            </a:r>
            <a:br>
              <a:rPr lang="ru-RU" sz="11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</a:br>
            <a:r>
              <a:rPr lang="ru-RU" sz="11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Yu Gothic UI Semilight" panose="020B0400000000000000" pitchFamily="34" charset="-128"/>
                <a:cs typeface="Arial" panose="020B0604020202020204" pitchFamily="34" charset="0"/>
              </a:rPr>
              <a:t>г. Астана, Республика Казахстан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376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455" y="623395"/>
            <a:ext cx="3236191" cy="3227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88832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Распространение данных: каталог открытых данных (ЕИАС)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1" y="623395"/>
            <a:ext cx="549694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Поиск и обмен данными </a:t>
            </a:r>
          </a:p>
          <a:p>
            <a:r>
              <a:rPr lang="ru-RU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                                       в разных форматах</a:t>
            </a:r>
            <a:endParaRPr lang="ru-RU" sz="16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23678"/>
            <a:ext cx="7997180" cy="3072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ая выноска 2"/>
          <p:cNvSpPr/>
          <p:nvPr/>
        </p:nvSpPr>
        <p:spPr>
          <a:xfrm>
            <a:off x="107504" y="1347614"/>
            <a:ext cx="1224136" cy="432048"/>
          </a:xfrm>
          <a:prstGeom prst="wedgeRectCallout">
            <a:avLst>
              <a:gd name="adj1" fmla="val -319"/>
              <a:gd name="adj2" fmla="val 201061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метаданные</a:t>
            </a: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536279" y="1203598"/>
            <a:ext cx="1224136" cy="536451"/>
          </a:xfrm>
          <a:prstGeom prst="wedgeRectCallout">
            <a:avLst>
              <a:gd name="adj1" fmla="val -95246"/>
              <a:gd name="adj2" fmla="val 176859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открыть дашборд</a:t>
            </a:r>
          </a:p>
        </p:txBody>
      </p:sp>
    </p:spTree>
    <p:extLst>
      <p:ext uri="{BB962C8B-B14F-4D97-AF65-F5344CB8AC3E}">
        <p14:creationId xmlns:p14="http://schemas.microsoft.com/office/powerpoint/2010/main" val="1200345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07504" y="992189"/>
            <a:ext cx="4248472" cy="4027833"/>
            <a:chOff x="107504" y="992189"/>
            <a:chExt cx="4248472" cy="4027833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992189"/>
              <a:ext cx="4248472" cy="402783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9" name="Прямоугольник 28"/>
            <p:cNvSpPr/>
            <p:nvPr/>
          </p:nvSpPr>
          <p:spPr>
            <a:xfrm>
              <a:off x="107504" y="4597430"/>
              <a:ext cx="1296146" cy="9131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8000"/>
              </a:schemeClr>
            </a:solidFill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3BBDDD-AB3C-4257-B488-1AC40387A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0"/>
            <a:ext cx="7690056" cy="546667"/>
          </a:xfrm>
        </p:spPr>
        <p:txBody>
          <a:bodyPr>
            <a:noAutofit/>
          </a:bodyPr>
          <a:lstStyle/>
          <a:p>
            <a:pPr algn="l"/>
            <a:r>
              <a:rPr lang="ru-RU" dirty="0"/>
              <a:t>Широкая методология: библиотека материалов (СУЗ-СОД)</a:t>
            </a:r>
          </a:p>
        </p:txBody>
      </p:sp>
      <p:sp>
        <p:nvSpPr>
          <p:cNvPr id="5" name="Объект 3">
            <a:extLst>
              <a:ext uri="{FF2B5EF4-FFF2-40B4-BE49-F238E27FC236}">
                <a16:creationId xmlns:a16="http://schemas.microsoft.com/office/drawing/2014/main" id="{4B80A256-D475-4415-820C-AA6BE4A0F759}"/>
              </a:ext>
            </a:extLst>
          </p:cNvPr>
          <p:cNvSpPr txBox="1">
            <a:spLocks/>
          </p:cNvSpPr>
          <p:nvPr/>
        </p:nvSpPr>
        <p:spPr>
          <a:xfrm>
            <a:off x="107504" y="555526"/>
            <a:ext cx="8914192" cy="58769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400" dirty="0">
                <a:solidFill>
                  <a:srgbClr val="33CCCC"/>
                </a:solidFill>
                <a:latin typeface="Calibri"/>
                <a:cs typeface="Calibri"/>
              </a:rPr>
              <a:t>Семантическое обогащение, структурирование и гипертекстовая разметка терминами глоссария </a:t>
            </a:r>
            <a:r>
              <a:rPr lang="ru-RU" b="1" dirty="0">
                <a:solidFill>
                  <a:srgbClr val="33CCCC"/>
                </a:solidFill>
                <a:latin typeface="Calibri"/>
                <a:cs typeface="Calibri"/>
              </a:rPr>
              <a:t>документов</a:t>
            </a:r>
            <a:endParaRPr lang="ru-RU" sz="2800" b="1" dirty="0">
              <a:solidFill>
                <a:srgbClr val="33CCCC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403650" y="987574"/>
            <a:ext cx="7632846" cy="4027833"/>
            <a:chOff x="-2902029" y="987574"/>
            <a:chExt cx="7632846" cy="4027833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06" y="987574"/>
              <a:ext cx="4593711" cy="402783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6" name="Скругленная соединительная линия 5"/>
            <p:cNvCxnSpPr/>
            <p:nvPr/>
          </p:nvCxnSpPr>
          <p:spPr>
            <a:xfrm flipV="1">
              <a:off x="-2902029" y="1419622"/>
              <a:ext cx="3384374" cy="3240363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Прямоугольник 8"/>
            <p:cNvSpPr/>
            <p:nvPr/>
          </p:nvSpPr>
          <p:spPr>
            <a:xfrm>
              <a:off x="1907704" y="4072086"/>
              <a:ext cx="2376264" cy="864096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487815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44017" y="1114692"/>
            <a:ext cx="4427983" cy="3689306"/>
            <a:chOff x="144017" y="1114692"/>
            <a:chExt cx="4427983" cy="368930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17" y="1114692"/>
              <a:ext cx="4427983" cy="368930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215516" y="4362235"/>
              <a:ext cx="648072" cy="4571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8000"/>
              </a:schemeClr>
            </a:solidFill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3BBDDD-AB3C-4257-B488-1AC40387A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0"/>
            <a:ext cx="7488832" cy="546667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Широкая методология: термины глоссария (СУЗ-СОД)</a:t>
            </a:r>
          </a:p>
        </p:txBody>
      </p:sp>
      <p:sp>
        <p:nvSpPr>
          <p:cNvPr id="5" name="Объект 3">
            <a:extLst>
              <a:ext uri="{FF2B5EF4-FFF2-40B4-BE49-F238E27FC236}">
                <a16:creationId xmlns:a16="http://schemas.microsoft.com/office/drawing/2014/main" id="{4B80A256-D475-4415-820C-AA6BE4A0F759}"/>
              </a:ext>
            </a:extLst>
          </p:cNvPr>
          <p:cNvSpPr txBox="1">
            <a:spLocks/>
          </p:cNvSpPr>
          <p:nvPr/>
        </p:nvSpPr>
        <p:spPr>
          <a:xfrm>
            <a:off x="539552" y="627535"/>
            <a:ext cx="8208912" cy="36172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dirty="0">
                <a:solidFill>
                  <a:srgbClr val="33CCCC"/>
                </a:solidFill>
                <a:latin typeface="Calibri"/>
                <a:cs typeface="Calibri"/>
              </a:rPr>
              <a:t>Глоссарий </a:t>
            </a:r>
            <a:r>
              <a:rPr lang="ru-RU" dirty="0">
                <a:solidFill>
                  <a:srgbClr val="33CCCC"/>
                </a:solidFill>
                <a:latin typeface="Calibri"/>
                <a:cs typeface="Calibri"/>
              </a:rPr>
              <a:t>специализированных терминов со структурированным описанием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14692"/>
            <a:ext cx="4431321" cy="3689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9" name="Скругленная соединительная линия 8"/>
          <p:cNvCxnSpPr>
            <a:stCxn id="7" idx="3"/>
          </p:cNvCxnSpPr>
          <p:nvPr/>
        </p:nvCxnSpPr>
        <p:spPr>
          <a:xfrm flipV="1">
            <a:off x="863588" y="3041302"/>
            <a:ext cx="3779911" cy="1343793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791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8064896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Система подготовки и распространения связанных открытых статистических данных (СОД) 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555526"/>
            <a:ext cx="885698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432"/>
              </a:spcBef>
            </a:pPr>
            <a:r>
              <a:rPr lang="ru-RU" sz="20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представление наборов СОД</a:t>
            </a:r>
            <a:r>
              <a:rPr lang="en-US" sz="20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d</a:t>
            </a:r>
            <a:r>
              <a:rPr lang="ru-RU" sz="20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виде </a:t>
            </a:r>
            <a:r>
              <a:rPr lang="ru-RU" sz="2000" b="1" dirty="0" err="1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графовых</a:t>
            </a:r>
            <a:r>
              <a:rPr lang="ru-RU" sz="20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моделей</a:t>
            </a:r>
            <a:endParaRPr lang="ru-RU" sz="1400" b="1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3205"/>
            <a:ext cx="8568952" cy="39648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129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ECA49E-5AF2-4EA6-813C-7678C8572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0"/>
            <a:ext cx="7560840" cy="546667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СУЗ: модуль «Показатели и наборы данных»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12632DC-BE89-4172-9280-723330FBD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536584"/>
            <a:ext cx="4358670" cy="32674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Объект 3">
            <a:extLst>
              <a:ext uri="{FF2B5EF4-FFF2-40B4-BE49-F238E27FC236}">
                <a16:creationId xmlns:a16="http://schemas.microsoft.com/office/drawing/2014/main" id="{4B80A256-D475-4415-820C-AA6BE4A0F759}"/>
              </a:ext>
            </a:extLst>
          </p:cNvPr>
          <p:cNvSpPr txBox="1">
            <a:spLocks/>
          </p:cNvSpPr>
          <p:nvPr/>
        </p:nvSpPr>
        <p:spPr>
          <a:xfrm>
            <a:off x="107504" y="699542"/>
            <a:ext cx="8895174" cy="58769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>
                <a:solidFill>
                  <a:srgbClr val="33CCCC"/>
                </a:solidFill>
                <a:latin typeface="Calibri"/>
                <a:cs typeface="Calibri"/>
              </a:rPr>
              <a:t>Связывание и визуализация </a:t>
            </a:r>
            <a:r>
              <a:rPr lang="ru-RU" sz="1600" dirty="0">
                <a:solidFill>
                  <a:srgbClr val="33CCCC"/>
                </a:solidFill>
                <a:latin typeface="Calibri"/>
                <a:cs typeface="Calibri"/>
              </a:rPr>
              <a:t>обогащенных метаданными данных  </a:t>
            </a:r>
          </a:p>
          <a:p>
            <a:pPr marL="0" indent="0" algn="ctr">
              <a:buNone/>
            </a:pPr>
            <a:r>
              <a:rPr lang="ru-RU" sz="1600" dirty="0">
                <a:solidFill>
                  <a:srgbClr val="33CCCC"/>
                </a:solidFill>
                <a:latin typeface="Calibri"/>
                <a:cs typeface="Calibri"/>
              </a:rPr>
              <a:t>статистических показателей и наборов данных</a:t>
            </a:r>
          </a:p>
          <a:p>
            <a:endParaRPr lang="ru-RU" sz="14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2000" dirty="0"/>
              <a:t>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236802" y="1547994"/>
            <a:ext cx="4407206" cy="3267415"/>
            <a:chOff x="236802" y="1547994"/>
            <a:chExt cx="4407206" cy="3267415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236802" y="1547994"/>
              <a:ext cx="4407206" cy="3267415"/>
              <a:chOff x="236802" y="1419622"/>
              <a:chExt cx="4407206" cy="326741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6802" y="1419622"/>
                <a:ext cx="4335198" cy="3267415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cxnSp>
            <p:nvCxnSpPr>
              <p:cNvPr id="9" name="Скругленная соединительная линия 8"/>
              <p:cNvCxnSpPr/>
              <p:nvPr/>
            </p:nvCxnSpPr>
            <p:spPr>
              <a:xfrm flipV="1">
                <a:off x="2123728" y="2787774"/>
                <a:ext cx="2520280" cy="1800200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chemeClr val="accent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Прямоугольник 10"/>
            <p:cNvSpPr/>
            <p:nvPr/>
          </p:nvSpPr>
          <p:spPr>
            <a:xfrm>
              <a:off x="258308" y="4587974"/>
              <a:ext cx="1937428" cy="9131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8000"/>
              </a:schemeClr>
            </a:solidFill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11396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8917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107504" y="675095"/>
            <a:ext cx="3216990" cy="2702103"/>
            <a:chOff x="107504" y="675095"/>
            <a:chExt cx="3216990" cy="2702103"/>
          </a:xfrm>
        </p:grpSpPr>
        <p:sp>
          <p:nvSpPr>
            <p:cNvPr id="19" name="Полилиния: фигура 18">
              <a:extLst>
                <a:ext uri="{FF2B5EF4-FFF2-40B4-BE49-F238E27FC236}">
                  <a16:creationId xmlns:a16="http://schemas.microsoft.com/office/drawing/2014/main" id="{83C10D5C-857C-4D62-8DB6-F5E7BB39BA42}"/>
                </a:ext>
              </a:extLst>
            </p:cNvPr>
            <p:cNvSpPr/>
            <p:nvPr/>
          </p:nvSpPr>
          <p:spPr>
            <a:xfrm>
              <a:off x="107504" y="675095"/>
              <a:ext cx="2969771" cy="2265406"/>
            </a:xfrm>
            <a:custGeom>
              <a:avLst/>
              <a:gdLst>
                <a:gd name="connsiteX0" fmla="*/ 2858529 w 2969771"/>
                <a:gd name="connsiteY0" fmla="*/ 0 h 2265406"/>
                <a:gd name="connsiteX1" fmla="*/ 2858529 w 2969771"/>
                <a:gd name="connsiteY1" fmla="*/ 0 h 2265406"/>
                <a:gd name="connsiteX2" fmla="*/ 2891481 w 2969771"/>
                <a:gd name="connsiteY2" fmla="*/ 90616 h 2265406"/>
                <a:gd name="connsiteX3" fmla="*/ 2924432 w 2969771"/>
                <a:gd name="connsiteY3" fmla="*/ 164757 h 2265406"/>
                <a:gd name="connsiteX4" fmla="*/ 2957383 w 2969771"/>
                <a:gd name="connsiteY4" fmla="*/ 247135 h 2265406"/>
                <a:gd name="connsiteX5" fmla="*/ 2957383 w 2969771"/>
                <a:gd name="connsiteY5" fmla="*/ 428368 h 2265406"/>
                <a:gd name="connsiteX6" fmla="*/ 2883243 w 2969771"/>
                <a:gd name="connsiteY6" fmla="*/ 527222 h 2265406"/>
                <a:gd name="connsiteX7" fmla="*/ 2817340 w 2969771"/>
                <a:gd name="connsiteY7" fmla="*/ 576649 h 2265406"/>
                <a:gd name="connsiteX8" fmla="*/ 2759675 w 2969771"/>
                <a:gd name="connsiteY8" fmla="*/ 609600 h 2265406"/>
                <a:gd name="connsiteX9" fmla="*/ 2726724 w 2969771"/>
                <a:gd name="connsiteY9" fmla="*/ 634314 h 2265406"/>
                <a:gd name="connsiteX10" fmla="*/ 2636108 w 2969771"/>
                <a:gd name="connsiteY10" fmla="*/ 675503 h 2265406"/>
                <a:gd name="connsiteX11" fmla="*/ 2504302 w 2969771"/>
                <a:gd name="connsiteY11" fmla="*/ 724930 h 2265406"/>
                <a:gd name="connsiteX12" fmla="*/ 2446638 w 2969771"/>
                <a:gd name="connsiteY12" fmla="*/ 749643 h 2265406"/>
                <a:gd name="connsiteX13" fmla="*/ 2388973 w 2969771"/>
                <a:gd name="connsiteY13" fmla="*/ 799070 h 2265406"/>
                <a:gd name="connsiteX14" fmla="*/ 2380735 w 2969771"/>
                <a:gd name="connsiteY14" fmla="*/ 832022 h 2265406"/>
                <a:gd name="connsiteX15" fmla="*/ 2364259 w 2969771"/>
                <a:gd name="connsiteY15" fmla="*/ 881449 h 2265406"/>
                <a:gd name="connsiteX16" fmla="*/ 2347783 w 2969771"/>
                <a:gd name="connsiteY16" fmla="*/ 972065 h 2265406"/>
                <a:gd name="connsiteX17" fmla="*/ 2364259 w 2969771"/>
                <a:gd name="connsiteY17" fmla="*/ 1416908 h 2265406"/>
                <a:gd name="connsiteX18" fmla="*/ 2372497 w 2969771"/>
                <a:gd name="connsiteY18" fmla="*/ 1458097 h 2265406"/>
                <a:gd name="connsiteX19" fmla="*/ 2397211 w 2969771"/>
                <a:gd name="connsiteY19" fmla="*/ 1524000 h 2265406"/>
                <a:gd name="connsiteX20" fmla="*/ 2405448 w 2969771"/>
                <a:gd name="connsiteY20" fmla="*/ 1589903 h 2265406"/>
                <a:gd name="connsiteX21" fmla="*/ 2421924 w 2969771"/>
                <a:gd name="connsiteY21" fmla="*/ 1672281 h 2265406"/>
                <a:gd name="connsiteX22" fmla="*/ 2430162 w 2969771"/>
                <a:gd name="connsiteY22" fmla="*/ 1721708 h 2265406"/>
                <a:gd name="connsiteX23" fmla="*/ 2421924 w 2969771"/>
                <a:gd name="connsiteY23" fmla="*/ 2001795 h 2265406"/>
                <a:gd name="connsiteX24" fmla="*/ 2356021 w 2969771"/>
                <a:gd name="connsiteY24" fmla="*/ 2051222 h 2265406"/>
                <a:gd name="connsiteX25" fmla="*/ 2166551 w 2969771"/>
                <a:gd name="connsiteY25" fmla="*/ 2084173 h 2265406"/>
                <a:gd name="connsiteX26" fmla="*/ 2133600 w 2969771"/>
                <a:gd name="connsiteY26" fmla="*/ 2108887 h 2265406"/>
                <a:gd name="connsiteX27" fmla="*/ 2092411 w 2969771"/>
                <a:gd name="connsiteY27" fmla="*/ 2117124 h 2265406"/>
                <a:gd name="connsiteX28" fmla="*/ 2001794 w 2969771"/>
                <a:gd name="connsiteY28" fmla="*/ 2191265 h 2265406"/>
                <a:gd name="connsiteX29" fmla="*/ 1952367 w 2969771"/>
                <a:gd name="connsiteY29" fmla="*/ 2232454 h 2265406"/>
                <a:gd name="connsiteX30" fmla="*/ 1944129 w 2969771"/>
                <a:gd name="connsiteY30" fmla="*/ 2265406 h 2265406"/>
                <a:gd name="connsiteX31" fmla="*/ 0 w 2969771"/>
                <a:gd name="connsiteY31" fmla="*/ 2248930 h 2265406"/>
                <a:gd name="connsiteX32" fmla="*/ 16475 w 2969771"/>
                <a:gd name="connsiteY32" fmla="*/ 8238 h 2265406"/>
                <a:gd name="connsiteX33" fmla="*/ 2858529 w 2969771"/>
                <a:gd name="connsiteY33" fmla="*/ 0 h 2265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969771" h="2265406">
                  <a:moveTo>
                    <a:pt x="2858529" y="0"/>
                  </a:moveTo>
                  <a:lnTo>
                    <a:pt x="2858529" y="0"/>
                  </a:lnTo>
                  <a:cubicBezTo>
                    <a:pt x="2869513" y="30205"/>
                    <a:pt x="2879544" y="60774"/>
                    <a:pt x="2891481" y="90616"/>
                  </a:cubicBezTo>
                  <a:cubicBezTo>
                    <a:pt x="2901525" y="115726"/>
                    <a:pt x="2913937" y="139832"/>
                    <a:pt x="2924432" y="164757"/>
                  </a:cubicBezTo>
                  <a:cubicBezTo>
                    <a:pt x="2935909" y="192014"/>
                    <a:pt x="2946399" y="219676"/>
                    <a:pt x="2957383" y="247135"/>
                  </a:cubicBezTo>
                  <a:cubicBezTo>
                    <a:pt x="2968286" y="312552"/>
                    <a:pt x="2978713" y="352190"/>
                    <a:pt x="2957383" y="428368"/>
                  </a:cubicBezTo>
                  <a:cubicBezTo>
                    <a:pt x="2951241" y="450304"/>
                    <a:pt x="2909445" y="505784"/>
                    <a:pt x="2883243" y="527222"/>
                  </a:cubicBezTo>
                  <a:cubicBezTo>
                    <a:pt x="2861991" y="544611"/>
                    <a:pt x="2839308" y="560173"/>
                    <a:pt x="2817340" y="576649"/>
                  </a:cubicBezTo>
                  <a:cubicBezTo>
                    <a:pt x="2777442" y="606572"/>
                    <a:pt x="2797414" y="597020"/>
                    <a:pt x="2759675" y="609600"/>
                  </a:cubicBezTo>
                  <a:cubicBezTo>
                    <a:pt x="2748691" y="617838"/>
                    <a:pt x="2738497" y="627250"/>
                    <a:pt x="2726724" y="634314"/>
                  </a:cubicBezTo>
                  <a:cubicBezTo>
                    <a:pt x="2674766" y="665489"/>
                    <a:pt x="2685814" y="652307"/>
                    <a:pt x="2636108" y="675503"/>
                  </a:cubicBezTo>
                  <a:cubicBezTo>
                    <a:pt x="2527978" y="725964"/>
                    <a:pt x="2589894" y="710664"/>
                    <a:pt x="2504302" y="724930"/>
                  </a:cubicBezTo>
                  <a:cubicBezTo>
                    <a:pt x="2480280" y="732938"/>
                    <a:pt x="2469903" y="735103"/>
                    <a:pt x="2446638" y="749643"/>
                  </a:cubicBezTo>
                  <a:cubicBezTo>
                    <a:pt x="2418457" y="767256"/>
                    <a:pt x="2411438" y="776605"/>
                    <a:pt x="2388973" y="799070"/>
                  </a:cubicBezTo>
                  <a:cubicBezTo>
                    <a:pt x="2386227" y="810054"/>
                    <a:pt x="2383988" y="821177"/>
                    <a:pt x="2380735" y="832022"/>
                  </a:cubicBezTo>
                  <a:cubicBezTo>
                    <a:pt x="2375745" y="848656"/>
                    <a:pt x="2368829" y="864694"/>
                    <a:pt x="2364259" y="881449"/>
                  </a:cubicBezTo>
                  <a:cubicBezTo>
                    <a:pt x="2359324" y="899542"/>
                    <a:pt x="2350474" y="955917"/>
                    <a:pt x="2347783" y="972065"/>
                  </a:cubicBezTo>
                  <a:cubicBezTo>
                    <a:pt x="2353275" y="1120346"/>
                    <a:pt x="2356724" y="1268717"/>
                    <a:pt x="2364259" y="1416908"/>
                  </a:cubicBezTo>
                  <a:cubicBezTo>
                    <a:pt x="2364970" y="1430892"/>
                    <a:pt x="2368379" y="1444715"/>
                    <a:pt x="2372497" y="1458097"/>
                  </a:cubicBezTo>
                  <a:cubicBezTo>
                    <a:pt x="2379397" y="1480521"/>
                    <a:pt x="2388973" y="1502032"/>
                    <a:pt x="2397211" y="1524000"/>
                  </a:cubicBezTo>
                  <a:cubicBezTo>
                    <a:pt x="2399957" y="1545968"/>
                    <a:pt x="2401809" y="1568066"/>
                    <a:pt x="2405448" y="1589903"/>
                  </a:cubicBezTo>
                  <a:cubicBezTo>
                    <a:pt x="2410052" y="1617525"/>
                    <a:pt x="2416763" y="1644757"/>
                    <a:pt x="2421924" y="1672281"/>
                  </a:cubicBezTo>
                  <a:cubicBezTo>
                    <a:pt x="2425002" y="1688698"/>
                    <a:pt x="2427416" y="1705232"/>
                    <a:pt x="2430162" y="1721708"/>
                  </a:cubicBezTo>
                  <a:cubicBezTo>
                    <a:pt x="2436010" y="1803576"/>
                    <a:pt x="2451289" y="1925446"/>
                    <a:pt x="2421924" y="2001795"/>
                  </a:cubicBezTo>
                  <a:cubicBezTo>
                    <a:pt x="2412067" y="2027424"/>
                    <a:pt x="2381436" y="2040825"/>
                    <a:pt x="2356021" y="2051222"/>
                  </a:cubicBezTo>
                  <a:cubicBezTo>
                    <a:pt x="2307672" y="2071001"/>
                    <a:pt x="2222027" y="2078009"/>
                    <a:pt x="2166551" y="2084173"/>
                  </a:cubicBezTo>
                  <a:cubicBezTo>
                    <a:pt x="2155567" y="2092411"/>
                    <a:pt x="2146146" y="2103311"/>
                    <a:pt x="2133600" y="2108887"/>
                  </a:cubicBezTo>
                  <a:cubicBezTo>
                    <a:pt x="2120805" y="2114574"/>
                    <a:pt x="2104739" y="2110486"/>
                    <a:pt x="2092411" y="2117124"/>
                  </a:cubicBezTo>
                  <a:cubicBezTo>
                    <a:pt x="2012368" y="2160223"/>
                    <a:pt x="2047970" y="2152785"/>
                    <a:pt x="2001794" y="2191265"/>
                  </a:cubicBezTo>
                  <a:cubicBezTo>
                    <a:pt x="1932972" y="2248618"/>
                    <a:pt x="2024579" y="2160244"/>
                    <a:pt x="1952367" y="2232454"/>
                  </a:cubicBezTo>
                  <a:lnTo>
                    <a:pt x="1944129" y="2265406"/>
                  </a:lnTo>
                  <a:lnTo>
                    <a:pt x="0" y="2248930"/>
                  </a:lnTo>
                  <a:lnTo>
                    <a:pt x="16475" y="8238"/>
                  </a:lnTo>
                  <a:lnTo>
                    <a:pt x="2858529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2471109-90A7-4CC8-A7A9-E5FDA50F184C}"/>
                </a:ext>
              </a:extLst>
            </p:cNvPr>
            <p:cNvSpPr txBox="1"/>
            <p:nvPr/>
          </p:nvSpPr>
          <p:spPr>
            <a:xfrm>
              <a:off x="107504" y="699542"/>
              <a:ext cx="3216990" cy="26776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75000"/>
                    </a:schemeClr>
                  </a:solidFill>
                </a:rPr>
                <a:t>                     </a:t>
              </a:r>
              <a:r>
                <a:rPr lang="en-US" sz="2000" b="1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2000" b="1" dirty="0">
                  <a:solidFill>
                    <a:srgbClr val="00FFCC"/>
                  </a:solidFill>
                </a:rPr>
                <a:t>GSBPM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Определение потребностей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Проектирование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Создание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Сбор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Обработка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Анализ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Распространение</a:t>
              </a:r>
            </a:p>
            <a:p>
              <a:pPr marL="342900" indent="-342900">
                <a:buAutoNum type="arabicPeriod"/>
              </a:pPr>
              <a:r>
                <a:rPr lang="ru-RU" sz="1400" dirty="0">
                  <a:solidFill>
                    <a:schemeClr val="bg1"/>
                  </a:solidFill>
                </a:rPr>
                <a:t>Обновление / Развитие</a:t>
              </a:r>
            </a:p>
            <a:p>
              <a:pPr marL="342900" indent="-342900">
                <a:buAutoNum type="arabicPeriod"/>
              </a:pPr>
              <a:endParaRPr lang="ru-RU" dirty="0"/>
            </a:p>
            <a:p>
              <a:pPr marL="342900" indent="-342900">
                <a:buAutoNum type="arabicPeriod"/>
              </a:pPr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88832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Международные стандарты статистического производства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21513" y="750863"/>
            <a:ext cx="23513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900"/>
              </a:spcBef>
            </a:pPr>
            <a:r>
              <a:rPr lang="en-US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GSIM</a:t>
            </a:r>
            <a:endParaRPr lang="ru-RU" sz="16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6E4C626B-0ACF-4799-BAD2-F4D5088D7337}"/>
              </a:ext>
            </a:extLst>
          </p:cNvPr>
          <p:cNvGrpSpPr/>
          <p:nvPr/>
        </p:nvGrpSpPr>
        <p:grpSpPr>
          <a:xfrm>
            <a:off x="2195736" y="1368842"/>
            <a:ext cx="6768752" cy="3629662"/>
            <a:chOff x="1712110" y="1295852"/>
            <a:chExt cx="6919168" cy="3753432"/>
          </a:xfrm>
        </p:grpSpPr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4C56DEE5-E9A6-4C51-9795-5C451B869AF8}"/>
                </a:ext>
              </a:extLst>
            </p:cNvPr>
            <p:cNvGrpSpPr/>
            <p:nvPr/>
          </p:nvGrpSpPr>
          <p:grpSpPr>
            <a:xfrm>
              <a:off x="1712110" y="1295852"/>
              <a:ext cx="6919168" cy="3753432"/>
              <a:chOff x="1219211" y="1051858"/>
              <a:chExt cx="6919168" cy="3753432"/>
            </a:xfrm>
          </p:grpSpPr>
          <p:grpSp>
            <p:nvGrpSpPr>
              <p:cNvPr id="9" name="Группа 8">
                <a:extLst>
                  <a:ext uri="{FF2B5EF4-FFF2-40B4-BE49-F238E27FC236}">
                    <a16:creationId xmlns:a16="http://schemas.microsoft.com/office/drawing/2014/main" id="{D843E294-5665-4790-8421-9AD7DE3A492C}"/>
                  </a:ext>
                </a:extLst>
              </p:cNvPr>
              <p:cNvGrpSpPr/>
              <p:nvPr/>
            </p:nvGrpSpPr>
            <p:grpSpPr>
              <a:xfrm>
                <a:off x="3777302" y="2067694"/>
                <a:ext cx="2121848" cy="2549896"/>
                <a:chOff x="3777302" y="2067694"/>
                <a:chExt cx="2121848" cy="2549896"/>
              </a:xfrm>
            </p:grpSpPr>
            <p:pic>
              <p:nvPicPr>
                <p:cNvPr id="10" name="Image 7">
                  <a:extLst>
                    <a:ext uri="{FF2B5EF4-FFF2-40B4-BE49-F238E27FC236}">
                      <a16:creationId xmlns:a16="http://schemas.microsoft.com/office/drawing/2014/main" id="{680BC9DC-548C-468A-BBA4-911939A7F9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777302" y="2067694"/>
                  <a:ext cx="2121847" cy="2072506"/>
                </a:xfrm>
                <a:prstGeom prst="rect">
                  <a:avLst/>
                </a:prstGeom>
              </p:spPr>
            </p:pic>
            <p:sp>
              <p:nvSpPr>
                <p:cNvPr id="11" name="Google Shape;419;p77">
                  <a:extLst>
                    <a:ext uri="{FF2B5EF4-FFF2-40B4-BE49-F238E27FC236}">
                      <a16:creationId xmlns:a16="http://schemas.microsoft.com/office/drawing/2014/main" id="{B9184C32-CA53-4075-A879-86ACB1E91CCF}"/>
                    </a:ext>
                  </a:extLst>
                </p:cNvPr>
                <p:cNvSpPr/>
                <p:nvPr/>
              </p:nvSpPr>
              <p:spPr>
                <a:xfrm>
                  <a:off x="3777302" y="4155926"/>
                  <a:ext cx="2121848" cy="461664"/>
                </a:xfrm>
                <a:prstGeom prst="rect">
                  <a:avLst/>
                </a:prstGeom>
                <a:solidFill>
                  <a:srgbClr val="E6B9B8"/>
                </a:solidFill>
                <a:ln w="12700" cap="flat" cmpd="sng">
                  <a:solidFill>
                    <a:srgbClr val="31538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33" tIns="45700" rIns="91433" bIns="45700" anchor="ctr" anchorCtr="0">
                  <a:noAutofit/>
                </a:bodyPr>
                <a:lstStyle/>
                <a:p>
                  <a:pPr algn="ctr"/>
                  <a:r>
                    <a:rPr lang="en-US" sz="1600" b="1" dirty="0">
                      <a:solidFill>
                        <a:schemeClr val="tx2">
                          <a:lumMod val="75000"/>
                        </a:schemeClr>
                      </a:solidFill>
                      <a:latin typeface="Arial Narrow" panose="020B060602020203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Base/ </a:t>
                  </a:r>
                  <a:r>
                    <a:rPr lang="ru-RU" sz="1600" b="1" dirty="0">
                      <a:solidFill>
                        <a:schemeClr val="tx2">
                          <a:lumMod val="75000"/>
                        </a:schemeClr>
                      </a:solidFill>
                      <a:latin typeface="Arial Narrow" panose="020B060602020203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ОСНОВА</a:t>
                  </a:r>
                  <a:endParaRPr lang="en-GB" sz="1050" b="1" dirty="0">
                    <a:solidFill>
                      <a:schemeClr val="tx2">
                        <a:lumMod val="75000"/>
                      </a:schemeClr>
                    </a:solidFill>
                    <a:effectLst/>
                    <a:latin typeface="Arial Narrow" panose="020B0606020202030204" pitchFamily="34" charset="0"/>
                    <a:ea typeface="Malgun Gothic" panose="020B0503020000020004" pitchFamily="34" charset="-127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2" name="Google Shape;415;p77">
                <a:extLst>
                  <a:ext uri="{FF2B5EF4-FFF2-40B4-BE49-F238E27FC236}">
                    <a16:creationId xmlns:a16="http://schemas.microsoft.com/office/drawing/2014/main" id="{8E9B928E-0422-4FCF-B279-70EB3E89AA93}"/>
                  </a:ext>
                </a:extLst>
              </p:cNvPr>
              <p:cNvSpPr/>
              <p:nvPr/>
            </p:nvSpPr>
            <p:spPr>
              <a:xfrm>
                <a:off x="2985807" y="1051858"/>
                <a:ext cx="2425973" cy="817468"/>
              </a:xfrm>
              <a:prstGeom prst="wedgeRoundRectCallout">
                <a:avLst>
                  <a:gd name="adj1" fmla="val -3069"/>
                  <a:gd name="adj2" fmla="val 73432"/>
                  <a:gd name="adj3" fmla="val 1666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600"/>
                </a:pPr>
                <a:r>
                  <a:rPr lang="ru-RU" sz="1100" b="1" dirty="0">
                    <a:solidFill>
                      <a:schemeClr val="tx2">
                        <a:lumMod val="75000"/>
                      </a:schemeClr>
                    </a:solidFill>
                  </a:rPr>
                  <a:t>Проектирование процессов</a:t>
                </a:r>
                <a:r>
                  <a:rPr lang="ru-RU" sz="1100" dirty="0">
                    <a:solidFill>
                      <a:schemeClr val="tx2">
                        <a:lumMod val="75000"/>
                      </a:schemeClr>
                    </a:solidFill>
                  </a:rPr>
                  <a:t>:  структура и планы статистических программ и процессы их реализации</a:t>
                </a:r>
                <a:endParaRPr lang="ru-RU" sz="1100" b="1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algn="ctr">
                  <a:buClr>
                    <a:schemeClr val="dk1"/>
                  </a:buClr>
                  <a:buSzPts val="1600"/>
                </a:pPr>
                <a:r>
                  <a:rPr lang="ru-RU" sz="1100" dirty="0">
                    <a:solidFill>
                      <a:schemeClr val="tx2">
                        <a:lumMod val="75000"/>
                      </a:schemeClr>
                    </a:solidFill>
                  </a:rPr>
                  <a:t>(например, </a:t>
                </a:r>
                <a:r>
                  <a:rPr lang="ru-RU" sz="1100" dirty="0" err="1">
                    <a:solidFill>
                      <a:schemeClr val="tx2">
                        <a:lumMod val="75000"/>
                      </a:schemeClr>
                    </a:solidFill>
                  </a:rPr>
                  <a:t>Business</a:t>
                </a:r>
                <a:r>
                  <a:rPr lang="ru-RU" sz="1100" dirty="0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  <a:r>
                  <a:rPr lang="ru-RU" sz="1100" dirty="0" err="1">
                    <a:solidFill>
                      <a:schemeClr val="tx2">
                        <a:lumMod val="75000"/>
                      </a:schemeClr>
                    </a:solidFill>
                  </a:rPr>
                  <a:t>Case</a:t>
                </a:r>
                <a:r>
                  <a:rPr lang="ru-RU" sz="1100" dirty="0">
                    <a:solidFill>
                      <a:schemeClr val="tx2">
                        <a:lumMod val="75000"/>
                      </a:schemeClr>
                    </a:solidFill>
                  </a:rPr>
                  <a:t>, </a:t>
                </a:r>
                <a:r>
                  <a:rPr lang="ru-RU" sz="1100" dirty="0" err="1">
                    <a:solidFill>
                      <a:schemeClr val="tx2">
                        <a:lumMod val="75000"/>
                      </a:schemeClr>
                    </a:solidFill>
                  </a:rPr>
                  <a:t>Process</a:t>
                </a:r>
                <a:r>
                  <a:rPr lang="ru-RU" sz="1100" dirty="0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  <a:r>
                  <a:rPr lang="ru-RU" sz="1100" dirty="0" err="1">
                    <a:solidFill>
                      <a:schemeClr val="tx2">
                        <a:lumMod val="75000"/>
                      </a:schemeClr>
                    </a:solidFill>
                  </a:rPr>
                  <a:t>Design</a:t>
                </a:r>
                <a:r>
                  <a:rPr lang="ru-RU" sz="1100" dirty="0">
                    <a:solidFill>
                      <a:schemeClr val="tx2">
                        <a:lumMod val="75000"/>
                      </a:schemeClr>
                    </a:solidFill>
                  </a:rPr>
                  <a:t>)</a:t>
                </a:r>
                <a:endParaRPr sz="11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Google Shape;416;p77">
                <a:extLst>
                  <a:ext uri="{FF2B5EF4-FFF2-40B4-BE49-F238E27FC236}">
                    <a16:creationId xmlns:a16="http://schemas.microsoft.com/office/drawing/2014/main" id="{68E716D5-7FD4-49CE-8D6F-88022B86AED4}"/>
                  </a:ext>
                </a:extLst>
              </p:cNvPr>
              <p:cNvSpPr/>
              <p:nvPr/>
            </p:nvSpPr>
            <p:spPr>
              <a:xfrm>
                <a:off x="1440036" y="2784718"/>
                <a:ext cx="2152181" cy="1064021"/>
              </a:xfrm>
              <a:prstGeom prst="wedgeRoundRectCallout">
                <a:avLst>
                  <a:gd name="adj1" fmla="val 58486"/>
                  <a:gd name="adj2" fmla="val 26385"/>
                  <a:gd name="adj3" fmla="val 16667"/>
                </a:avLst>
              </a:prstGeom>
              <a:solidFill>
                <a:srgbClr val="FFFFD5"/>
              </a:solidFill>
              <a:ln w="1270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algn="ctr">
                  <a:buClr>
                    <a:schemeClr val="dk1"/>
                  </a:buClr>
                  <a:buSzPts val="1600"/>
                </a:pPr>
                <a:r>
                  <a:rPr lang="ru-RU" sz="1050" b="1" dirty="0">
                    <a:solidFill>
                      <a:schemeClr val="tx2">
                        <a:lumMod val="75000"/>
                      </a:schemeClr>
                    </a:solidFill>
                  </a:rPr>
                  <a:t>Организация данных</a:t>
                </a: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</a:rPr>
                  <a:t>:</a:t>
                </a:r>
              </a:p>
              <a:p>
                <a:pPr algn="ctr">
                  <a:buClr>
                    <a:schemeClr val="dk1"/>
                  </a:buClr>
                  <a:buSzPts val="1600"/>
                </a:pP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</a:rPr>
                  <a:t>описывает и определяет термины, используемые в отношении информации и ее структуры (например, </a:t>
                </a:r>
                <a:r>
                  <a:rPr lang="ru-RU" sz="1050" dirty="0" err="1">
                    <a:solidFill>
                      <a:schemeClr val="tx2">
                        <a:lumMod val="75000"/>
                      </a:schemeClr>
                    </a:solidFill>
                  </a:rPr>
                  <a:t>Data</a:t>
                </a: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  <a:r>
                  <a:rPr lang="ru-RU" sz="1050" dirty="0" err="1">
                    <a:solidFill>
                      <a:schemeClr val="tx2">
                        <a:lumMod val="75000"/>
                      </a:schemeClr>
                    </a:solidFill>
                  </a:rPr>
                  <a:t>Structure</a:t>
                </a: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</a:rPr>
                  <a:t>, </a:t>
                </a:r>
                <a:r>
                  <a:rPr lang="ru-RU" sz="1050" dirty="0" err="1">
                    <a:solidFill>
                      <a:schemeClr val="tx2">
                        <a:lumMod val="75000"/>
                      </a:schemeClr>
                    </a:solidFill>
                  </a:rPr>
                  <a:t>Referential</a:t>
                </a: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  <a:r>
                  <a:rPr lang="ru-RU" sz="1050" dirty="0" err="1">
                    <a:solidFill>
                      <a:schemeClr val="tx2">
                        <a:lumMod val="75000"/>
                      </a:schemeClr>
                    </a:solidFill>
                  </a:rPr>
                  <a:t>Metadata</a:t>
                </a: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</a:rPr>
                  <a:t>)</a:t>
                </a:r>
                <a:endParaRPr sz="1050" dirty="0">
                  <a:solidFill>
                    <a:schemeClr val="tx2">
                      <a:lumMod val="75000"/>
                    </a:schemeClr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" name="Google Shape;420;p77">
                <a:extLst>
                  <a:ext uri="{FF2B5EF4-FFF2-40B4-BE49-F238E27FC236}">
                    <a16:creationId xmlns:a16="http://schemas.microsoft.com/office/drawing/2014/main" id="{78A2206D-D1E1-4DCB-B05B-7E5FA5C4AFBB}"/>
                  </a:ext>
                </a:extLst>
              </p:cNvPr>
              <p:cNvSpPr/>
              <p:nvPr/>
            </p:nvSpPr>
            <p:spPr>
              <a:xfrm>
                <a:off x="1219211" y="3933983"/>
                <a:ext cx="2125585" cy="871307"/>
              </a:xfrm>
              <a:prstGeom prst="wedgeRoundRectCallout">
                <a:avLst>
                  <a:gd name="adj1" fmla="val 70945"/>
                  <a:gd name="adj2" fmla="val -11311"/>
                  <a:gd name="adj3" fmla="val 16667"/>
                </a:avLst>
              </a:prstGeom>
              <a:solidFill>
                <a:srgbClr val="F2DBDA"/>
              </a:solidFill>
              <a:ln w="1270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33" tIns="45700" rIns="91433" bIns="45700" anchor="ctr" anchorCtr="0">
                <a:noAutofit/>
              </a:bodyPr>
              <a:lstStyle/>
              <a:p>
                <a:pPr algn="ctr"/>
                <a:r>
                  <a:rPr lang="ru-RU" sz="1050" b="1" dirty="0">
                    <a:solidFill>
                      <a:schemeClr val="tx2">
                        <a:lumMod val="75000"/>
                      </a:schemeClr>
                    </a:solidFill>
                    <a:ea typeface="Calibri"/>
                    <a:cs typeface="Calibri"/>
                    <a:sym typeface="Calibri"/>
                  </a:rPr>
                  <a:t>Администрирование и идентификация: </a:t>
                </a: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  <a:ea typeface="Calibri"/>
                    <a:cs typeface="Calibri"/>
                    <a:sym typeface="Calibri"/>
                  </a:rPr>
                  <a:t>повторно используемые атрибуты для классов информации, идентификации, версий и т.д.</a:t>
                </a:r>
                <a:endParaRPr sz="1050" dirty="0">
                  <a:solidFill>
                    <a:schemeClr val="tx2">
                      <a:lumMod val="75000"/>
                    </a:schemeClr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414;p77">
                <a:extLst>
                  <a:ext uri="{FF2B5EF4-FFF2-40B4-BE49-F238E27FC236}">
                    <a16:creationId xmlns:a16="http://schemas.microsoft.com/office/drawing/2014/main" id="{CE7C52B1-696F-49A8-AFF6-5F627A6227F4}"/>
                  </a:ext>
                </a:extLst>
              </p:cNvPr>
              <p:cNvSpPr/>
              <p:nvPr/>
            </p:nvSpPr>
            <p:spPr>
              <a:xfrm>
                <a:off x="6233056" y="2759804"/>
                <a:ext cx="1905323" cy="2045484"/>
              </a:xfrm>
              <a:prstGeom prst="wedgeRoundRectCallout">
                <a:avLst>
                  <a:gd name="adj1" fmla="val -66997"/>
                  <a:gd name="adj2" fmla="val -5385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 w="1270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algn="ctr"/>
                <a:r>
                  <a:rPr lang="ru-RU" sz="1050" b="1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Концептуальные элементы</a:t>
                </a: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: определяют значение данных, что они измеряют. Включает:</a:t>
                </a:r>
              </a:p>
              <a:p>
                <a:pPr marL="171450" indent="-171450">
                  <a:buFontTx/>
                  <a:buChar char="-"/>
                </a:pP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концепцию, </a:t>
                </a:r>
              </a:p>
              <a:p>
                <a:pPr marL="171450" indent="-171450">
                  <a:buFontTx/>
                  <a:buChar char="-"/>
                </a:pP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переменные, </a:t>
                </a:r>
              </a:p>
              <a:p>
                <a:pPr marL="171450" indent="-171450">
                  <a:buFontTx/>
                  <a:buChar char="-"/>
                </a:pP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популяцию, </a:t>
                </a:r>
              </a:p>
              <a:p>
                <a:pPr marL="171450" indent="-171450">
                  <a:buFontTx/>
                  <a:buChar char="-"/>
                </a:pP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тип единицы измерения, </a:t>
                </a:r>
              </a:p>
              <a:p>
                <a:pPr marL="171450" indent="-171450">
                  <a:buFontTx/>
                  <a:buChar char="-"/>
                </a:pP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значение кодов.</a:t>
                </a:r>
              </a:p>
              <a:p>
                <a:pPr marL="171450" indent="-171450">
                  <a:buFontTx/>
                  <a:buChar char="-"/>
                </a:pP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статистическая классификация</a:t>
                </a:r>
              </a:p>
              <a:p>
                <a:pPr marL="171450" indent="-171450">
                  <a:buFontTx/>
                  <a:buChar char="-"/>
                </a:pP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перечень кодов</a:t>
                </a:r>
                <a:endParaRPr sz="1050" dirty="0">
                  <a:solidFill>
                    <a:schemeClr val="tx2">
                      <a:lumMod val="7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6" name="Google Shape;417;p77">
                <a:extLst>
                  <a:ext uri="{FF2B5EF4-FFF2-40B4-BE49-F238E27FC236}">
                    <a16:creationId xmlns:a16="http://schemas.microsoft.com/office/drawing/2014/main" id="{00779638-39A5-497C-9D28-813A086CB902}"/>
                  </a:ext>
                </a:extLst>
              </p:cNvPr>
              <p:cNvSpPr/>
              <p:nvPr/>
            </p:nvSpPr>
            <p:spPr>
              <a:xfrm>
                <a:off x="6256686" y="1051858"/>
                <a:ext cx="1734477" cy="1536037"/>
              </a:xfrm>
              <a:prstGeom prst="wedgeRoundRectCallout">
                <a:avLst>
                  <a:gd name="adj1" fmla="val -68975"/>
                  <a:gd name="adj2" fmla="val 57259"/>
                  <a:gd name="adj3" fmla="val 16667"/>
                </a:avLst>
              </a:prstGeom>
              <a:solidFill>
                <a:srgbClr val="FFB9B9"/>
              </a:solidFill>
              <a:ln w="1270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algn="ctr"/>
                <a:r>
                  <a:rPr lang="ru-RU" sz="1050" b="1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Инструменты обмена данными</a:t>
                </a: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: включает классы, описывающие получение и распространение информации</a:t>
                </a:r>
                <a:r>
                  <a:rPr lang="en-US" sz="1050" dirty="0">
                    <a:solidFill>
                      <a:schemeClr val="tx2">
                        <a:lumMod val="75000"/>
                      </a:schemeClr>
                    </a:solidFill>
                    <a:latin typeface="+mj-lt"/>
                  </a:rPr>
                  <a:t> </a:t>
                </a: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</a:rPr>
                  <a:t>(например, </a:t>
                </a:r>
                <a:r>
                  <a:rPr lang="ru-RU" sz="1050" dirty="0" err="1">
                    <a:solidFill>
                      <a:schemeClr val="tx2">
                        <a:lumMod val="75000"/>
                      </a:schemeClr>
                    </a:solidFill>
                  </a:rPr>
                  <a:t>Questionnaire</a:t>
                </a:r>
                <a:r>
                  <a:rPr lang="ru-RU" sz="1050" dirty="0">
                    <a:solidFill>
                      <a:schemeClr val="tx2">
                        <a:lumMod val="75000"/>
                      </a:schemeClr>
                    </a:solidFill>
                  </a:rPr>
                  <a:t>, API)</a:t>
                </a:r>
                <a:endParaRPr sz="1050" dirty="0">
                  <a:solidFill>
                    <a:schemeClr val="tx2">
                      <a:lumMod val="7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B98B1ED-69D1-4B1B-B6C6-C1F6EE4F4ED5}"/>
                </a:ext>
              </a:extLst>
            </p:cNvPr>
            <p:cNvSpPr txBox="1"/>
            <p:nvPr/>
          </p:nvSpPr>
          <p:spPr>
            <a:xfrm>
              <a:off x="4214788" y="2241925"/>
              <a:ext cx="1251339" cy="85933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2">
                      <a:lumMod val="75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Business/</a:t>
              </a:r>
              <a:endParaRPr lang="ru-RU" sz="11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r>
                <a:rPr lang="ru-RU" sz="1600" b="1" dirty="0">
                  <a:solidFill>
                    <a:schemeClr val="tx2">
                      <a:lumMod val="75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ПРОИЗВОД-СТВО</a:t>
              </a:r>
              <a:endParaRPr lang="ru-RU" sz="11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2DBAB-F9E9-4782-8F26-F519EC1FC320}"/>
                </a:ext>
              </a:extLst>
            </p:cNvPr>
            <p:cNvSpPr txBox="1"/>
            <p:nvPr/>
          </p:nvSpPr>
          <p:spPr>
            <a:xfrm>
              <a:off x="5392519" y="2241925"/>
              <a:ext cx="1075633" cy="6047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>
                <a:spcBef>
                  <a:spcPts val="900"/>
                </a:spcBef>
              </a:pPr>
              <a:r>
                <a:rPr lang="en-US" sz="1600" b="1" dirty="0">
                  <a:solidFill>
                    <a:schemeClr val="tx2">
                      <a:lumMod val="75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Exchange/ </a:t>
              </a:r>
              <a:r>
                <a:rPr lang="ru-RU" sz="1600" b="1" dirty="0">
                  <a:solidFill>
                    <a:schemeClr val="tx2">
                      <a:lumMod val="75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ОБМЕН</a:t>
              </a:r>
              <a:endParaRPr lang="ru-RU" sz="11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E7B2B79-01BD-400C-8794-DBBF3F0DC6C2}"/>
                </a:ext>
              </a:extLst>
            </p:cNvPr>
            <p:cNvSpPr txBox="1"/>
            <p:nvPr/>
          </p:nvSpPr>
          <p:spPr>
            <a:xfrm>
              <a:off x="5245302" y="3796649"/>
              <a:ext cx="1206963" cy="6047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tx2">
                      <a:lumMod val="75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Concepts/</a:t>
              </a:r>
            </a:p>
            <a:p>
              <a:pPr algn="r"/>
              <a:r>
                <a:rPr lang="ru-RU" sz="1600" b="1" dirty="0">
                  <a:solidFill>
                    <a:schemeClr val="tx2">
                      <a:lumMod val="75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КОНЦЕПТЫ</a:t>
              </a:r>
              <a:endParaRPr lang="ru-RU" sz="11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D055D1E-73BB-4172-8281-48ACA307667E}"/>
                </a:ext>
              </a:extLst>
            </p:cNvPr>
            <p:cNvSpPr txBox="1"/>
            <p:nvPr/>
          </p:nvSpPr>
          <p:spPr>
            <a:xfrm>
              <a:off x="4203844" y="3796649"/>
              <a:ext cx="1262283" cy="6047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900"/>
                </a:spcBef>
              </a:pPr>
              <a:r>
                <a:rPr lang="en-US" sz="1600" b="1" dirty="0">
                  <a:solidFill>
                    <a:schemeClr val="tx2">
                      <a:lumMod val="75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Structures/ </a:t>
              </a:r>
              <a:r>
                <a:rPr lang="ru-RU" sz="1600" b="1" dirty="0">
                  <a:solidFill>
                    <a:schemeClr val="tx2">
                      <a:lumMod val="75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СТРУКТУРА</a:t>
              </a:r>
              <a:endParaRPr lang="ru-RU" sz="1100" b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F94CA692-4E9F-4BC7-9BDC-16AFE00AFA38}"/>
              </a:ext>
            </a:extLst>
          </p:cNvPr>
          <p:cNvGrpSpPr/>
          <p:nvPr/>
        </p:nvGrpSpPr>
        <p:grpSpPr>
          <a:xfrm rot="1512276">
            <a:off x="2691051" y="2069031"/>
            <a:ext cx="1480920" cy="693202"/>
            <a:chOff x="2367369" y="1980523"/>
            <a:chExt cx="1480920" cy="693202"/>
          </a:xfrm>
        </p:grpSpPr>
        <p:sp>
          <p:nvSpPr>
            <p:cNvPr id="20" name="Штриховая стрелка вправо 47">
              <a:extLst>
                <a:ext uri="{FF2B5EF4-FFF2-40B4-BE49-F238E27FC236}">
                  <a16:creationId xmlns:a16="http://schemas.microsoft.com/office/drawing/2014/main" id="{10B619E8-7552-486E-B5A4-1E2350877135}"/>
                </a:ext>
              </a:extLst>
            </p:cNvPr>
            <p:cNvSpPr/>
            <p:nvPr/>
          </p:nvSpPr>
          <p:spPr>
            <a:xfrm rot="10800000">
              <a:off x="2367369" y="1980523"/>
              <a:ext cx="620455" cy="686327"/>
            </a:xfrm>
            <a:prstGeom prst="stripedRightArrow">
              <a:avLst/>
            </a:prstGeom>
            <a:solidFill>
              <a:srgbClr val="33CC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  <p:sp>
          <p:nvSpPr>
            <p:cNvPr id="28" name="Штриховая стрелка вправо 47">
              <a:extLst>
                <a:ext uri="{FF2B5EF4-FFF2-40B4-BE49-F238E27FC236}">
                  <a16:creationId xmlns:a16="http://schemas.microsoft.com/office/drawing/2014/main" id="{27B70D73-1402-44CE-8530-18CA35D39CB7}"/>
                </a:ext>
              </a:extLst>
            </p:cNvPr>
            <p:cNvSpPr/>
            <p:nvPr/>
          </p:nvSpPr>
          <p:spPr>
            <a:xfrm>
              <a:off x="3227834" y="1987398"/>
              <a:ext cx="620455" cy="686327"/>
            </a:xfrm>
            <a:prstGeom prst="stripedRightArrow">
              <a:avLst/>
            </a:prstGeom>
            <a:solidFill>
              <a:srgbClr val="33CC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4897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6372200" y="699542"/>
            <a:ext cx="2620322" cy="3096344"/>
            <a:chOff x="6372200" y="784020"/>
            <a:chExt cx="2620322" cy="3328790"/>
          </a:xfrm>
        </p:grpSpPr>
        <p:grpSp>
          <p:nvGrpSpPr>
            <p:cNvPr id="77" name="Группа 76"/>
            <p:cNvGrpSpPr/>
            <p:nvPr/>
          </p:nvGrpSpPr>
          <p:grpSpPr>
            <a:xfrm>
              <a:off x="6372200" y="784020"/>
              <a:ext cx="2620322" cy="3328790"/>
              <a:chOff x="985008" y="2610637"/>
              <a:chExt cx="2620322" cy="3328790"/>
            </a:xfrm>
          </p:grpSpPr>
          <p:sp>
            <p:nvSpPr>
              <p:cNvPr id="80" name="Rectangle 31">
                <a:extLst>
                  <a:ext uri="{FF2B5EF4-FFF2-40B4-BE49-F238E27FC236}">
                    <a16:creationId xmlns:a16="http://schemas.microsoft.com/office/drawing/2014/main" id="{E2F3EA4B-9B8E-2D4C-8A4C-4A7BEB37A5D8}"/>
                  </a:ext>
                </a:extLst>
              </p:cNvPr>
              <p:cNvSpPr/>
              <p:nvPr/>
            </p:nvSpPr>
            <p:spPr>
              <a:xfrm>
                <a:off x="985008" y="2610637"/>
                <a:ext cx="2346050" cy="3328790"/>
              </a:xfrm>
              <a:prstGeom prst="rect">
                <a:avLst/>
              </a:prstGeom>
              <a:noFill/>
              <a:ln w="63500">
                <a:solidFill>
                  <a:srgbClr val="4F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81" name="Rectangle 32">
                <a:extLst>
                  <a:ext uri="{FF2B5EF4-FFF2-40B4-BE49-F238E27FC236}">
                    <a16:creationId xmlns:a16="http://schemas.microsoft.com/office/drawing/2014/main" id="{7F1FD434-4440-9346-A1E6-641F840062CB}"/>
                  </a:ext>
                </a:extLst>
              </p:cNvPr>
              <p:cNvSpPr/>
              <p:nvPr/>
            </p:nvSpPr>
            <p:spPr>
              <a:xfrm>
                <a:off x="3018818" y="2826031"/>
                <a:ext cx="586512" cy="704174"/>
              </a:xfrm>
              <a:prstGeom prst="rect">
                <a:avLst/>
              </a:prstGeom>
              <a:solidFill>
                <a:srgbClr val="4F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F17DF92-F74D-BF49-AC48-E2883516722A}"/>
                </a:ext>
              </a:extLst>
            </p:cNvPr>
            <p:cNvSpPr txBox="1"/>
            <p:nvPr/>
          </p:nvSpPr>
          <p:spPr>
            <a:xfrm>
              <a:off x="6489422" y="784020"/>
              <a:ext cx="2111606" cy="1058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СУЗ-СОД</a:t>
              </a:r>
            </a:p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Система управления знаниями и связанных открытых данных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F6E564E-9C58-F84D-99D8-ABCE8E6BAD18}"/>
                </a:ext>
              </a:extLst>
            </p:cNvPr>
            <p:cNvSpPr txBox="1"/>
            <p:nvPr/>
          </p:nvSpPr>
          <p:spPr>
            <a:xfrm>
              <a:off x="6554840" y="1851377"/>
              <a:ext cx="2036843" cy="173217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библиотека методоло-гических материалов</a:t>
              </a:r>
            </a:p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глоссарии терминов</a:t>
              </a:r>
            </a:p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наборы связанных открытых  статистических данных (СОСД)</a:t>
              </a:r>
            </a:p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инструменты гармонизации</a:t>
              </a:r>
            </a:p>
          </p:txBody>
        </p:sp>
        <p:pic>
          <p:nvPicPr>
            <p:cNvPr id="41" name="Picture 8">
              <a:extLst>
                <a:ext uri="{FF2B5EF4-FFF2-40B4-BE49-F238E27FC236}">
                  <a16:creationId xmlns:a16="http://schemas.microsoft.com/office/drawing/2014/main" id="{53DB2B4F-1E91-4F47-98AB-4B6D05D5B3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8255" y="1115887"/>
              <a:ext cx="482021" cy="471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9" name="Группа 58"/>
          <p:cNvGrpSpPr/>
          <p:nvPr/>
        </p:nvGrpSpPr>
        <p:grpSpPr>
          <a:xfrm>
            <a:off x="467544" y="699542"/>
            <a:ext cx="2730597" cy="3021871"/>
            <a:chOff x="6478666" y="2532376"/>
            <a:chExt cx="2639306" cy="3328788"/>
          </a:xfrm>
        </p:grpSpPr>
        <p:sp>
          <p:nvSpPr>
            <p:cNvPr id="60" name="Rectangle 35">
              <a:extLst>
                <a:ext uri="{FF2B5EF4-FFF2-40B4-BE49-F238E27FC236}">
                  <a16:creationId xmlns:a16="http://schemas.microsoft.com/office/drawing/2014/main" id="{66295607-1AC8-DA44-9E39-23078D311137}"/>
                </a:ext>
              </a:extLst>
            </p:cNvPr>
            <p:cNvSpPr/>
            <p:nvPr/>
          </p:nvSpPr>
          <p:spPr>
            <a:xfrm>
              <a:off x="6478666" y="2532376"/>
              <a:ext cx="2346050" cy="3328788"/>
            </a:xfrm>
            <a:prstGeom prst="rect">
              <a:avLst/>
            </a:prstGeom>
            <a:noFill/>
            <a:ln w="635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F17DF92-F74D-BF49-AC48-E2883516722A}"/>
                </a:ext>
              </a:extLst>
            </p:cNvPr>
            <p:cNvSpPr txBox="1"/>
            <p:nvPr/>
          </p:nvSpPr>
          <p:spPr>
            <a:xfrm>
              <a:off x="6659117" y="2599086"/>
              <a:ext cx="2111606" cy="864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ПАК ИАП</a:t>
              </a:r>
            </a:p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Программно-аппаратный комплекс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C4E4974-3ED2-B14C-8239-6B76454F7BE9}"/>
                </a:ext>
              </a:extLst>
            </p:cNvPr>
            <p:cNvSpPr txBox="1"/>
            <p:nvPr/>
          </p:nvSpPr>
          <p:spPr>
            <a:xfrm>
              <a:off x="6659115" y="3599507"/>
              <a:ext cx="2046769" cy="123319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начальная точка формирования метаинформации с учетом международных стандартов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(GSBPM</a:t>
              </a: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,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 GSIM)</a:t>
              </a:r>
            </a:p>
            <a:p>
              <a:pPr marL="171450" lvl="0" indent="-171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rPr>
                <a:t>сбор данных от НСС</a:t>
              </a:r>
            </a:p>
          </p:txBody>
        </p:sp>
        <p:sp>
          <p:nvSpPr>
            <p:cNvPr id="63" name="Rectangle 61">
              <a:extLst>
                <a:ext uri="{FF2B5EF4-FFF2-40B4-BE49-F238E27FC236}">
                  <a16:creationId xmlns:a16="http://schemas.microsoft.com/office/drawing/2014/main" id="{368599AE-78D6-BF45-948E-C6AB84A6708A}"/>
                </a:ext>
              </a:extLst>
            </p:cNvPr>
            <p:cNvSpPr/>
            <p:nvPr/>
          </p:nvSpPr>
          <p:spPr>
            <a:xfrm>
              <a:off x="8531460" y="2792895"/>
              <a:ext cx="586512" cy="704174"/>
            </a:xfrm>
            <a:prstGeom prst="rect">
              <a:avLst/>
            </a:prstGeom>
            <a:solidFill>
              <a:srgbClr val="A5A5A5"/>
            </a:solidFill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3419872" y="706778"/>
            <a:ext cx="2749674" cy="3014636"/>
            <a:chOff x="3419872" y="784020"/>
            <a:chExt cx="2749674" cy="3328790"/>
          </a:xfrm>
        </p:grpSpPr>
        <p:grpSp>
          <p:nvGrpSpPr>
            <p:cNvPr id="68" name="Группа 67"/>
            <p:cNvGrpSpPr/>
            <p:nvPr/>
          </p:nvGrpSpPr>
          <p:grpSpPr>
            <a:xfrm>
              <a:off x="3419872" y="784020"/>
              <a:ext cx="2749674" cy="3328790"/>
              <a:chOff x="3697075" y="2604864"/>
              <a:chExt cx="2605658" cy="3328790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5F6E564E-9C58-F84D-99D8-ABCE8E6BAD18}"/>
                  </a:ext>
                </a:extLst>
              </p:cNvPr>
              <p:cNvSpPr txBox="1"/>
              <p:nvPr/>
            </p:nvSpPr>
            <p:spPr>
              <a:xfrm>
                <a:off x="3910018" y="3747741"/>
                <a:ext cx="1970627" cy="1552539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marL="171450" indent="-171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r>
                  <a:rPr lang="ru-RU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аналитическая визуализация 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(BI</a:t>
                </a:r>
                <a:r>
                  <a:rPr lang="ru-RU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, 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OLAP)</a:t>
                </a:r>
                <a:endPara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Roboto" panose="02000000000000000000" pitchFamily="2" charset="0"/>
                </a:endParaRPr>
              </a:p>
              <a:p>
                <a:pPr marL="171450" indent="-171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r>
                  <a:rPr lang="ru-RU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электронные публикации</a:t>
                </a:r>
              </a:p>
              <a:p>
                <a:pPr marL="171450" indent="-171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r>
                  <a:rPr lang="ru-RU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Roboto" panose="02000000000000000000" pitchFamily="2" charset="0"/>
                  </a:rPr>
                  <a:t>сбор данных и метаданных международных источников</a:t>
                </a:r>
              </a:p>
              <a:p>
                <a:pPr marL="171450" indent="-171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Arial" panose="020B0604020202020204" pitchFamily="34" charset="0"/>
                  <a:buChar char="•"/>
                </a:pPr>
                <a:endParaRPr lang="ru-RU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71" name="Rectangle 51">
                <a:extLst>
                  <a:ext uri="{FF2B5EF4-FFF2-40B4-BE49-F238E27FC236}">
                    <a16:creationId xmlns:a16="http://schemas.microsoft.com/office/drawing/2014/main" id="{A9E3F0FD-281B-DE49-ACF4-CFDEB981C72D}"/>
                  </a:ext>
                </a:extLst>
              </p:cNvPr>
              <p:cNvSpPr/>
              <p:nvPr/>
            </p:nvSpPr>
            <p:spPr>
              <a:xfrm>
                <a:off x="3697075" y="2604864"/>
                <a:ext cx="2346050" cy="3328790"/>
              </a:xfrm>
              <a:prstGeom prst="rect">
                <a:avLst/>
              </a:prstGeom>
              <a:noFill/>
              <a:ln w="63500">
                <a:solidFill>
                  <a:srgbClr val="F69B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72" name="Rectangle 52">
                <a:extLst>
                  <a:ext uri="{FF2B5EF4-FFF2-40B4-BE49-F238E27FC236}">
                    <a16:creationId xmlns:a16="http://schemas.microsoft.com/office/drawing/2014/main" id="{3CACBC4E-45F8-0F45-8696-5C8D7A76E0B8}"/>
                  </a:ext>
                </a:extLst>
              </p:cNvPr>
              <p:cNvSpPr/>
              <p:nvPr/>
            </p:nvSpPr>
            <p:spPr>
              <a:xfrm>
                <a:off x="5716221" y="2797110"/>
                <a:ext cx="586512" cy="704174"/>
              </a:xfrm>
              <a:prstGeom prst="rect">
                <a:avLst/>
              </a:prstGeom>
              <a:solidFill>
                <a:srgbClr val="F69B16"/>
              </a:solidFill>
              <a:ln>
                <a:solidFill>
                  <a:srgbClr val="F69B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F17DF92-F74D-BF49-AC48-E2883516722A}"/>
                </a:ext>
              </a:extLst>
            </p:cNvPr>
            <p:cNvSpPr txBox="1"/>
            <p:nvPr/>
          </p:nvSpPr>
          <p:spPr>
            <a:xfrm>
              <a:off x="3546601" y="785923"/>
              <a:ext cx="2111606" cy="1058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ЕИАС</a:t>
              </a:r>
            </a:p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Единая информаци-онно-аналитическая система</a:t>
              </a:r>
            </a:p>
          </p:txBody>
        </p:sp>
        <p:pic>
          <p:nvPicPr>
            <p:cNvPr id="39" name="Graphic 44">
              <a:extLst>
                <a:ext uri="{FF2B5EF4-FFF2-40B4-BE49-F238E27FC236}">
                  <a16:creationId xmlns:a16="http://schemas.microsoft.com/office/drawing/2014/main" id="{39FBC7B3-2C28-8F44-BE1C-A26D74FF5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2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69585" y="1126439"/>
              <a:ext cx="403036" cy="383848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23478"/>
            <a:ext cx="7524194" cy="546667"/>
          </a:xfrm>
          <a:solidFill>
            <a:schemeClr val="bg1"/>
          </a:solidFill>
          <a:effectLst/>
        </p:spPr>
        <p:txBody>
          <a:bodyPr>
            <a:normAutofit/>
          </a:bodyPr>
          <a:lstStyle/>
          <a:p>
            <a:pPr algn="l"/>
            <a:r>
              <a:rPr lang="ru-RU" dirty="0">
                <a:ea typeface="+mn-ea"/>
                <a:cs typeface="Arial" panose="020B0604020202020204" pitchFamily="34" charset="0"/>
              </a:rPr>
              <a:t>ХАБ ДАННЫХ Статкомитета СНГ</a:t>
            </a:r>
            <a:endParaRPr lang="ru-RU" dirty="0">
              <a:cs typeface="Arial" panose="020B060402020202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330859" y="3740984"/>
            <a:ext cx="8813141" cy="1402516"/>
            <a:chOff x="2704248" y="2818431"/>
            <a:chExt cx="736527" cy="1188240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2704248" y="3744349"/>
              <a:ext cx="736527" cy="2623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900"/>
                </a:lnSpc>
              </a:pPr>
              <a:r>
                <a:rPr lang="ru-RU" sz="1050" b="1" dirty="0">
                  <a:solidFill>
                    <a:srgbClr val="33CC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ДАННЫЕ, МЕТАДАННЫЕ</a:t>
              </a:r>
            </a:p>
          </p:txBody>
        </p:sp>
        <p:sp>
          <p:nvSpPr>
            <p:cNvPr id="48" name="Штриховая стрелка вправо 47"/>
            <p:cNvSpPr/>
            <p:nvPr/>
          </p:nvSpPr>
          <p:spPr>
            <a:xfrm>
              <a:off x="2720736" y="2818431"/>
              <a:ext cx="701487" cy="1041533"/>
            </a:xfrm>
            <a:prstGeom prst="stripedRightArrow">
              <a:avLst>
                <a:gd name="adj1" fmla="val 70046"/>
                <a:gd name="adj2" fmla="val 50000"/>
              </a:avLst>
            </a:prstGeom>
            <a:solidFill>
              <a:srgbClr val="33CC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dirty="0">
                <a:solidFill>
                  <a:schemeClr val="accent1"/>
                </a:solidFill>
                <a:latin typeface="Arial Narrow" panose="020B0606020202030204" pitchFamily="34" charset="0"/>
              </a:endParaRPr>
            </a:p>
          </p:txBody>
        </p:sp>
      </p:grpSp>
      <p:pic>
        <p:nvPicPr>
          <p:cNvPr id="1026" name="Picture 2" descr="S:\03 Управление ИТ\О.сопр.и_разв.ИТ\ПРЕЗЕНТАЦИИ\pic\ПАК-лого1_белый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342" y="1096241"/>
            <a:ext cx="544477" cy="42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236" y="3901574"/>
            <a:ext cx="276563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2. ПРОЕКТИРОВАНИЕ</a:t>
            </a:r>
          </a:p>
          <a:p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3. СОЗДАНИЕ</a:t>
            </a:r>
          </a:p>
          <a:p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4. СБОР   5, 6. ОБРАБОТКА, АНАЛИЗ</a:t>
            </a:r>
          </a:p>
          <a:p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7.     РАСПРОСТРАНЕНИЕ</a:t>
            </a:r>
            <a:endParaRPr lang="ru-RU" sz="1200" dirty="0">
              <a:solidFill>
                <a:schemeClr val="bg1"/>
              </a:solidFill>
            </a:endParaRPr>
          </a:p>
          <a:p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35895" y="3993326"/>
            <a:ext cx="22596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4.     СБОР</a:t>
            </a:r>
          </a:p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5, 6. ОБРАБОТКА, АНАЛИЗ</a:t>
            </a:r>
          </a:p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7.     РАСПРОСТРАНЕНИЕ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16216" y="3939902"/>
            <a:ext cx="201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3 СОЗДАНИЕ</a:t>
            </a:r>
          </a:p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6. АНАЛИЗ</a:t>
            </a:r>
          </a:p>
          <a:p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7. РАСПРОСТРАНЕНИЕ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932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Сбор данных: формы вопросников (ПАК ИАП)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555526"/>
            <a:ext cx="417646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900"/>
              </a:spcBef>
            </a:pPr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Формы вопросников</a:t>
            </a:r>
            <a:endParaRPr lang="ru-RU" sz="16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6" y="1059582"/>
            <a:ext cx="4464443" cy="40136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30228"/>
            <a:ext cx="4417228" cy="41737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5659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Сбор данных: показатели (ПАК ИАП)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41124" y="555526"/>
            <a:ext cx="285135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Метаинформация </a:t>
            </a:r>
          </a:p>
          <a:p>
            <a:pPr algn="r"/>
            <a:r>
              <a:rPr lang="ru-RU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показателя</a:t>
            </a:r>
            <a:endParaRPr lang="ru-RU" sz="1600" b="1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699542"/>
            <a:ext cx="4895307" cy="43204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6892" y="1059582"/>
            <a:ext cx="3269324" cy="3888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1812" y="1409606"/>
            <a:ext cx="2828660" cy="33943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5112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331640" y="0"/>
            <a:ext cx="7488832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Визуализация и анализ информации: </a:t>
            </a:r>
            <a:br>
              <a:rPr lang="ru-RU" sz="1800" dirty="0"/>
            </a:br>
            <a:r>
              <a:rPr lang="ru-RU" sz="1800" dirty="0"/>
              <a:t>Единая информационно-аналитическая система</a:t>
            </a:r>
            <a:endParaRPr lang="ru-RU" sz="18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7534"/>
            <a:ext cx="3359766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9512" y="699542"/>
            <a:ext cx="264535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Рубрикация </a:t>
            </a:r>
          </a:p>
          <a:p>
            <a:r>
              <a:rPr lang="ru-RU" sz="20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и</a:t>
            </a:r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каталогизация</a:t>
            </a:r>
            <a:endParaRPr lang="ru-RU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44266"/>
            <a:ext cx="4195438" cy="34157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2417F8B-3ADD-4CEA-932C-8B1E28DB9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2139702"/>
            <a:ext cx="6480720" cy="29129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4852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88832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Метаданные на интерактивных информационных панелях (ЕИАС)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504" y="623395"/>
            <a:ext cx="90364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900"/>
              </a:spcBef>
            </a:pPr>
            <a:r>
              <a:rPr lang="ru-RU" sz="20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вкладка Метаданные </a:t>
            </a:r>
            <a:r>
              <a:rPr lang="ru-RU" sz="20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на интерактивных информационных панелях</a:t>
            </a:r>
            <a:endParaRPr lang="ru-RU" sz="14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83568" y="2354841"/>
            <a:ext cx="504056" cy="188441"/>
          </a:xfrm>
          <a:prstGeom prst="ellipse">
            <a:avLst/>
          </a:prstGeom>
          <a:solidFill>
            <a:schemeClr val="accent2">
              <a:lumMod val="40000"/>
              <a:lumOff val="60000"/>
              <a:alpha val="44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467545" y="1144551"/>
            <a:ext cx="4536504" cy="3659447"/>
            <a:chOff x="467545" y="1023505"/>
            <a:chExt cx="4536504" cy="3659447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467545" y="1023505"/>
              <a:ext cx="4536504" cy="3659447"/>
              <a:chOff x="395536" y="1362697"/>
              <a:chExt cx="4536504" cy="3659447"/>
            </a:xfrm>
          </p:grpSpPr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1362697"/>
                <a:ext cx="4536504" cy="3659447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15" name="Овал 14"/>
              <p:cNvSpPr/>
              <p:nvPr/>
            </p:nvSpPr>
            <p:spPr>
              <a:xfrm>
                <a:off x="4302968" y="1578721"/>
                <a:ext cx="629072" cy="188441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  <a:alpha val="44000"/>
                </a:schemeClr>
              </a:solidFill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827584" y="2061096"/>
                <a:ext cx="1296144" cy="144016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  <a:alpha val="58000"/>
                </a:schemeClr>
              </a:solidFill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1" name="Овал 20"/>
            <p:cNvSpPr/>
            <p:nvPr/>
          </p:nvSpPr>
          <p:spPr>
            <a:xfrm>
              <a:off x="783196" y="2023269"/>
              <a:ext cx="476436" cy="18844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4211961" y="1563638"/>
            <a:ext cx="4392487" cy="3414547"/>
            <a:chOff x="4716016" y="771550"/>
            <a:chExt cx="4176463" cy="3355025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771550"/>
              <a:ext cx="4155565" cy="335502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6" name="Овал 15"/>
            <p:cNvSpPr/>
            <p:nvPr/>
          </p:nvSpPr>
          <p:spPr>
            <a:xfrm>
              <a:off x="8342248" y="898506"/>
              <a:ext cx="550231" cy="23308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6012160" y="1677051"/>
              <a:ext cx="720080" cy="18844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076056" y="1419622"/>
              <a:ext cx="1296144" cy="144016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8000"/>
              </a:schemeClr>
            </a:solidFill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52079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88832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Визуализация информации: метаданные на интерактивных информационных панелях (ЕИАС)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0" y="1635646"/>
            <a:ext cx="2664296" cy="18004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900"/>
              </a:spcBef>
            </a:pPr>
            <a:r>
              <a:rPr lang="ru-RU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метаинформация </a:t>
            </a:r>
          </a:p>
          <a:p>
            <a:pPr algn="ctr">
              <a:spcBef>
                <a:spcPts val="900"/>
              </a:spcBef>
            </a:pPr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к отдельным значениям </a:t>
            </a:r>
            <a:r>
              <a:rPr lang="ru-RU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pPr algn="ctr">
              <a:spcBef>
                <a:spcPts val="900"/>
              </a:spcBef>
            </a:pPr>
            <a:r>
              <a:rPr lang="en-US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OLAP-</a:t>
            </a:r>
            <a:r>
              <a:rPr lang="ru-RU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таблиц</a:t>
            </a:r>
            <a:endParaRPr lang="ru-RU" sz="20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7534"/>
            <a:ext cx="5832648" cy="43220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098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88832" cy="546667"/>
          </a:xfrm>
        </p:spPr>
        <p:txBody>
          <a:bodyPr>
            <a:noAutofit/>
          </a:bodyPr>
          <a:lstStyle/>
          <a:p>
            <a:pPr algn="l"/>
            <a:r>
              <a:rPr lang="ru-RU" sz="1800" dirty="0"/>
              <a:t>Метаданные на интерактивных информационных панелях (ЕИАС)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1851670"/>
            <a:ext cx="3384376" cy="169706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900"/>
              </a:spcBef>
            </a:pPr>
            <a:r>
              <a:rPr lang="ru-RU" sz="2400" b="1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вкладка Метаданные </a:t>
            </a:r>
            <a:r>
              <a:rPr lang="ru-RU" sz="2400" dirty="0">
                <a:solidFill>
                  <a:srgbClr val="33CCCC"/>
                </a:solidFill>
                <a:latin typeface="+mj-lt"/>
                <a:cs typeface="Arial" panose="020B0604020202020204" pitchFamily="34" charset="0"/>
              </a:rPr>
              <a:t>– различия в методологии стран</a:t>
            </a:r>
            <a:endParaRPr lang="ru-RU" sz="1600" dirty="0">
              <a:solidFill>
                <a:srgbClr val="33CCCC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699539"/>
            <a:ext cx="4492666" cy="42935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803348"/>
      </p:ext>
    </p:extLst>
  </p:cSld>
  <p:clrMapOvr>
    <a:masterClrMapping/>
  </p:clrMapOvr>
</p:sld>
</file>

<file path=ppt/theme/theme1.xml><?xml version="1.0" encoding="utf-8"?>
<a:theme xmlns:a="http://schemas.openxmlformats.org/drawingml/2006/main" name="Cis-Sta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s-Stat fa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is-Stat End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презы</Template>
  <TotalTime>0</TotalTime>
  <Words>481</Words>
  <Application>Microsoft Macintosh PowerPoint</Application>
  <PresentationFormat>Экран (16:9)</PresentationFormat>
  <Paragraphs>115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Arial Narrow</vt:lpstr>
      <vt:lpstr>Calibri</vt:lpstr>
      <vt:lpstr>Roboto</vt:lpstr>
      <vt:lpstr>YS Text</vt:lpstr>
      <vt:lpstr>Cis-Stat</vt:lpstr>
      <vt:lpstr>Cis-Stat face</vt:lpstr>
      <vt:lpstr>Cis-Stat End</vt:lpstr>
      <vt:lpstr>Метаданные дата-хаба Статкомитета СНГ: от несовместимого к сопоставимому </vt:lpstr>
      <vt:lpstr>Международные стандарты статистического производства</vt:lpstr>
      <vt:lpstr>ХАБ ДАННЫХ Статкомитета СНГ</vt:lpstr>
      <vt:lpstr>Сбор данных: формы вопросников (ПАК ИАП)</vt:lpstr>
      <vt:lpstr>Сбор данных: показатели (ПАК ИАП)</vt:lpstr>
      <vt:lpstr>Визуализация и анализ информации:  Единая информационно-аналитическая система</vt:lpstr>
      <vt:lpstr>Метаданные на интерактивных информационных панелях (ЕИАС)</vt:lpstr>
      <vt:lpstr>Визуализация информации: метаданные на интерактивных информационных панелях (ЕИАС)</vt:lpstr>
      <vt:lpstr>Метаданные на интерактивных информационных панелях (ЕИАС)</vt:lpstr>
      <vt:lpstr>Распространение данных: каталог открытых данных (ЕИАС)</vt:lpstr>
      <vt:lpstr>Широкая методология: библиотека материалов (СУЗ-СОД)</vt:lpstr>
      <vt:lpstr>Широкая методология: термины глоссария (СУЗ-СОД)</vt:lpstr>
      <vt:lpstr>Система подготовки и распространения связанных открытых статистических данных (СОД) </vt:lpstr>
      <vt:lpstr>СУЗ: модуль «Показатели и наборы данных»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2025-11-04T12:28:25Z</dcterms:created>
  <dcterms:modified xsi:type="dcterms:W3CDTF">2025-11-06T05:57:52Z</dcterms:modified>
</cp:coreProperties>
</file>